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3" r:id="rId5"/>
    <p:sldId id="264" r:id="rId6"/>
    <p:sldId id="262" r:id="rId7"/>
    <p:sldId id="272" r:id="rId8"/>
    <p:sldId id="270" r:id="rId9"/>
    <p:sldId id="268" r:id="rId10"/>
    <p:sldId id="266" r:id="rId11"/>
    <p:sldId id="265" r:id="rId12"/>
    <p:sldId id="269"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04" d="100"/>
          <a:sy n="104" d="100"/>
        </p:scale>
        <p:origin x="232"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BF3B0B-7A91-4676-8CFD-9491912957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018988-0801-4B15-8320-28D98AF84FB0}">
      <dgm:prSet/>
      <dgm:spPr/>
      <dgm:t>
        <a:bodyPr/>
        <a:lstStyle/>
        <a:p>
          <a:r>
            <a:rPr lang="en-US" dirty="0"/>
            <a:t>Examining the coefficients of this model account for 87.6% of the variation in the Sale Price</a:t>
          </a:r>
        </a:p>
        <a:p>
          <a:r>
            <a:rPr lang="en-US" dirty="0"/>
            <a:t>Train: 88.8%</a:t>
          </a:r>
        </a:p>
        <a:p>
          <a:r>
            <a:rPr lang="en-US" dirty="0"/>
            <a:t>Test: 85.6%</a:t>
          </a:r>
        </a:p>
      </dgm:t>
    </dgm:pt>
    <dgm:pt modelId="{57FF64E4-45A9-4DEE-8788-E7D6739A68DD}" type="parTrans" cxnId="{BF941121-A54A-4375-A3C6-795ABE8508A2}">
      <dgm:prSet/>
      <dgm:spPr/>
      <dgm:t>
        <a:bodyPr/>
        <a:lstStyle/>
        <a:p>
          <a:endParaRPr lang="en-US"/>
        </a:p>
      </dgm:t>
    </dgm:pt>
    <dgm:pt modelId="{59CEF3EF-6CE3-45F5-86C6-E77BF1E8F595}" type="sibTrans" cxnId="{BF941121-A54A-4375-A3C6-795ABE8508A2}">
      <dgm:prSet/>
      <dgm:spPr/>
      <dgm:t>
        <a:bodyPr/>
        <a:lstStyle/>
        <a:p>
          <a:endParaRPr lang="en-US"/>
        </a:p>
      </dgm:t>
    </dgm:pt>
    <dgm:pt modelId="{9C98B6EC-9B4B-4239-9D87-7A14D6181BCB}">
      <dgm:prSet/>
      <dgm:spPr/>
      <dgm:t>
        <a:bodyPr/>
        <a:lstStyle/>
        <a:p>
          <a:r>
            <a:rPr lang="en-US" dirty="0"/>
            <a:t>The model predicts sale price within a margin of $ 22,942 (RMSE)</a:t>
          </a:r>
        </a:p>
      </dgm:t>
    </dgm:pt>
    <dgm:pt modelId="{DFA03112-3AD6-46D6-8218-C8A398534825}" type="parTrans" cxnId="{198C7ACD-6B82-4765-83EC-745C58487BAF}">
      <dgm:prSet/>
      <dgm:spPr/>
      <dgm:t>
        <a:bodyPr/>
        <a:lstStyle/>
        <a:p>
          <a:endParaRPr lang="en-US"/>
        </a:p>
      </dgm:t>
    </dgm:pt>
    <dgm:pt modelId="{D8171FB8-954A-4CC4-948D-ABB775C62D4E}" type="sibTrans" cxnId="{198C7ACD-6B82-4765-83EC-745C58487BAF}">
      <dgm:prSet/>
      <dgm:spPr/>
      <dgm:t>
        <a:bodyPr/>
        <a:lstStyle/>
        <a:p>
          <a:endParaRPr lang="en-US"/>
        </a:p>
      </dgm:t>
    </dgm:pt>
    <dgm:pt modelId="{52FF4380-DB4A-493C-AC40-3649B5698666}" type="pres">
      <dgm:prSet presAssocID="{FEBF3B0B-7A91-4676-8CFD-949191295712}" presName="root" presStyleCnt="0">
        <dgm:presLayoutVars>
          <dgm:dir/>
          <dgm:resizeHandles val="exact"/>
        </dgm:presLayoutVars>
      </dgm:prSet>
      <dgm:spPr/>
    </dgm:pt>
    <dgm:pt modelId="{AC64CB9E-4EB9-4862-995F-E1D288837468}" type="pres">
      <dgm:prSet presAssocID="{E7018988-0801-4B15-8320-28D98AF84FB0}" presName="compNode" presStyleCnt="0"/>
      <dgm:spPr/>
    </dgm:pt>
    <dgm:pt modelId="{627D1BDA-1B28-4563-9CCE-2E0B7E2B9817}" type="pres">
      <dgm:prSet presAssocID="{E7018988-0801-4B15-8320-28D98AF84FB0}" presName="bgRect" presStyleLbl="bgShp" presStyleIdx="0" presStyleCnt="2"/>
      <dgm:spPr/>
    </dgm:pt>
    <dgm:pt modelId="{9BF61916-A15D-4832-A6CE-A0F33B251553}" type="pres">
      <dgm:prSet presAssocID="{E7018988-0801-4B15-8320-28D98AF84F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22BACF4-52B7-4E12-9D35-1E088F7F5E24}" type="pres">
      <dgm:prSet presAssocID="{E7018988-0801-4B15-8320-28D98AF84FB0}" presName="spaceRect" presStyleCnt="0"/>
      <dgm:spPr/>
    </dgm:pt>
    <dgm:pt modelId="{1AA2ADE0-8EAF-46FD-BAF7-2F97FF159676}" type="pres">
      <dgm:prSet presAssocID="{E7018988-0801-4B15-8320-28D98AF84FB0}" presName="parTx" presStyleLbl="revTx" presStyleIdx="0" presStyleCnt="2">
        <dgm:presLayoutVars>
          <dgm:chMax val="0"/>
          <dgm:chPref val="0"/>
        </dgm:presLayoutVars>
      </dgm:prSet>
      <dgm:spPr/>
    </dgm:pt>
    <dgm:pt modelId="{744610B2-A8AB-43EA-A621-78663D1D5F78}" type="pres">
      <dgm:prSet presAssocID="{59CEF3EF-6CE3-45F5-86C6-E77BF1E8F595}" presName="sibTrans" presStyleCnt="0"/>
      <dgm:spPr/>
    </dgm:pt>
    <dgm:pt modelId="{DFEDF0FD-8479-405E-8274-52D3975426A0}" type="pres">
      <dgm:prSet presAssocID="{9C98B6EC-9B4B-4239-9D87-7A14D6181BCB}" presName="compNode" presStyleCnt="0"/>
      <dgm:spPr/>
    </dgm:pt>
    <dgm:pt modelId="{AC8D4FEA-9F21-4B00-BCDB-9B57AD562025}" type="pres">
      <dgm:prSet presAssocID="{9C98B6EC-9B4B-4239-9D87-7A14D6181BCB}" presName="bgRect" presStyleLbl="bgShp" presStyleIdx="1" presStyleCnt="2"/>
      <dgm:spPr/>
    </dgm:pt>
    <dgm:pt modelId="{29D14D3D-1672-479F-B3AF-22F585377FC0}" type="pres">
      <dgm:prSet presAssocID="{9C98B6EC-9B4B-4239-9D87-7A14D6181BC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pee"/>
        </a:ext>
      </dgm:extLst>
    </dgm:pt>
    <dgm:pt modelId="{D3A41207-0A18-40CA-8F4E-37ECB07365A3}" type="pres">
      <dgm:prSet presAssocID="{9C98B6EC-9B4B-4239-9D87-7A14D6181BCB}" presName="spaceRect" presStyleCnt="0"/>
      <dgm:spPr/>
    </dgm:pt>
    <dgm:pt modelId="{6F65E787-EB73-44DE-BC06-521C7A02DB46}" type="pres">
      <dgm:prSet presAssocID="{9C98B6EC-9B4B-4239-9D87-7A14D6181BCB}" presName="parTx" presStyleLbl="revTx" presStyleIdx="1" presStyleCnt="2">
        <dgm:presLayoutVars>
          <dgm:chMax val="0"/>
          <dgm:chPref val="0"/>
        </dgm:presLayoutVars>
      </dgm:prSet>
      <dgm:spPr/>
    </dgm:pt>
  </dgm:ptLst>
  <dgm:cxnLst>
    <dgm:cxn modelId="{BF941121-A54A-4375-A3C6-795ABE8508A2}" srcId="{FEBF3B0B-7A91-4676-8CFD-949191295712}" destId="{E7018988-0801-4B15-8320-28D98AF84FB0}" srcOrd="0" destOrd="0" parTransId="{57FF64E4-45A9-4DEE-8788-E7D6739A68DD}" sibTransId="{59CEF3EF-6CE3-45F5-86C6-E77BF1E8F595}"/>
    <dgm:cxn modelId="{590FCA30-AF41-4725-AE2E-72D42281FEF4}" type="presOf" srcId="{9C98B6EC-9B4B-4239-9D87-7A14D6181BCB}" destId="{6F65E787-EB73-44DE-BC06-521C7A02DB46}" srcOrd="0" destOrd="0" presId="urn:microsoft.com/office/officeart/2018/2/layout/IconVerticalSolidList"/>
    <dgm:cxn modelId="{5FB7ED83-FF28-450A-95C4-D45F98124609}" type="presOf" srcId="{FEBF3B0B-7A91-4676-8CFD-949191295712}" destId="{52FF4380-DB4A-493C-AC40-3649B5698666}" srcOrd="0" destOrd="0" presId="urn:microsoft.com/office/officeart/2018/2/layout/IconVerticalSolidList"/>
    <dgm:cxn modelId="{69A2D096-4DE6-4EF1-9B3D-60DF64BCD4EF}" type="presOf" srcId="{E7018988-0801-4B15-8320-28D98AF84FB0}" destId="{1AA2ADE0-8EAF-46FD-BAF7-2F97FF159676}" srcOrd="0" destOrd="0" presId="urn:microsoft.com/office/officeart/2018/2/layout/IconVerticalSolidList"/>
    <dgm:cxn modelId="{198C7ACD-6B82-4765-83EC-745C58487BAF}" srcId="{FEBF3B0B-7A91-4676-8CFD-949191295712}" destId="{9C98B6EC-9B4B-4239-9D87-7A14D6181BCB}" srcOrd="1" destOrd="0" parTransId="{DFA03112-3AD6-46D6-8218-C8A398534825}" sibTransId="{D8171FB8-954A-4CC4-948D-ABB775C62D4E}"/>
    <dgm:cxn modelId="{BE82BE72-345F-446E-AF3D-4FD08C9B7E43}" type="presParOf" srcId="{52FF4380-DB4A-493C-AC40-3649B5698666}" destId="{AC64CB9E-4EB9-4862-995F-E1D288837468}" srcOrd="0" destOrd="0" presId="urn:microsoft.com/office/officeart/2018/2/layout/IconVerticalSolidList"/>
    <dgm:cxn modelId="{59D30EB3-4FF6-4E2B-9006-617A01CC297E}" type="presParOf" srcId="{AC64CB9E-4EB9-4862-995F-E1D288837468}" destId="{627D1BDA-1B28-4563-9CCE-2E0B7E2B9817}" srcOrd="0" destOrd="0" presId="urn:microsoft.com/office/officeart/2018/2/layout/IconVerticalSolidList"/>
    <dgm:cxn modelId="{4878548A-FFE4-4B24-BA36-0EC6D822A1B3}" type="presParOf" srcId="{AC64CB9E-4EB9-4862-995F-E1D288837468}" destId="{9BF61916-A15D-4832-A6CE-A0F33B251553}" srcOrd="1" destOrd="0" presId="urn:microsoft.com/office/officeart/2018/2/layout/IconVerticalSolidList"/>
    <dgm:cxn modelId="{776F0E5F-FDBA-4581-9BF8-2F21EC36250A}" type="presParOf" srcId="{AC64CB9E-4EB9-4862-995F-E1D288837468}" destId="{522BACF4-52B7-4E12-9D35-1E088F7F5E24}" srcOrd="2" destOrd="0" presId="urn:microsoft.com/office/officeart/2018/2/layout/IconVerticalSolidList"/>
    <dgm:cxn modelId="{615A8065-0B3C-446F-8CFF-7AE0E75D06D2}" type="presParOf" srcId="{AC64CB9E-4EB9-4862-995F-E1D288837468}" destId="{1AA2ADE0-8EAF-46FD-BAF7-2F97FF159676}" srcOrd="3" destOrd="0" presId="urn:microsoft.com/office/officeart/2018/2/layout/IconVerticalSolidList"/>
    <dgm:cxn modelId="{EB901D12-AC8F-47B1-B2EF-DAF3553E8F69}" type="presParOf" srcId="{52FF4380-DB4A-493C-AC40-3649B5698666}" destId="{744610B2-A8AB-43EA-A621-78663D1D5F78}" srcOrd="1" destOrd="0" presId="urn:microsoft.com/office/officeart/2018/2/layout/IconVerticalSolidList"/>
    <dgm:cxn modelId="{480A0BF4-A011-4C51-B123-11B8579E0246}" type="presParOf" srcId="{52FF4380-DB4A-493C-AC40-3649B5698666}" destId="{DFEDF0FD-8479-405E-8274-52D3975426A0}" srcOrd="2" destOrd="0" presId="urn:microsoft.com/office/officeart/2018/2/layout/IconVerticalSolidList"/>
    <dgm:cxn modelId="{C4276FE6-F0BE-4069-9A03-B7F687A2F941}" type="presParOf" srcId="{DFEDF0FD-8479-405E-8274-52D3975426A0}" destId="{AC8D4FEA-9F21-4B00-BCDB-9B57AD562025}" srcOrd="0" destOrd="0" presId="urn:microsoft.com/office/officeart/2018/2/layout/IconVerticalSolidList"/>
    <dgm:cxn modelId="{EFFFDB5A-678B-4ECC-9D89-C97477B38B17}" type="presParOf" srcId="{DFEDF0FD-8479-405E-8274-52D3975426A0}" destId="{29D14D3D-1672-479F-B3AF-22F585377FC0}" srcOrd="1" destOrd="0" presId="urn:microsoft.com/office/officeart/2018/2/layout/IconVerticalSolidList"/>
    <dgm:cxn modelId="{02FFA280-C9F0-444D-ADC5-EB332241870D}" type="presParOf" srcId="{DFEDF0FD-8479-405E-8274-52D3975426A0}" destId="{D3A41207-0A18-40CA-8F4E-37ECB07365A3}" srcOrd="2" destOrd="0" presId="urn:microsoft.com/office/officeart/2018/2/layout/IconVerticalSolidList"/>
    <dgm:cxn modelId="{EED462E7-0EF7-4218-BFC0-8C139B7B2CB8}" type="presParOf" srcId="{DFEDF0FD-8479-405E-8274-52D3975426A0}" destId="{6F65E787-EB73-44DE-BC06-521C7A02DB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D1BDA-1B28-4563-9CCE-2E0B7E2B9817}">
      <dsp:nvSpPr>
        <dsp:cNvPr id="0" name=""/>
        <dsp:cNvSpPr/>
      </dsp:nvSpPr>
      <dsp:spPr>
        <a:xfrm>
          <a:off x="0" y="853360"/>
          <a:ext cx="5913437" cy="15754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61916-A15D-4832-A6CE-A0F33B251553}">
      <dsp:nvSpPr>
        <dsp:cNvPr id="0" name=""/>
        <dsp:cNvSpPr/>
      </dsp:nvSpPr>
      <dsp:spPr>
        <a:xfrm>
          <a:off x="476569" y="1207833"/>
          <a:ext cx="866489" cy="866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A2ADE0-8EAF-46FD-BAF7-2F97FF159676}">
      <dsp:nvSpPr>
        <dsp:cNvPr id="0" name=""/>
        <dsp:cNvSpPr/>
      </dsp:nvSpPr>
      <dsp:spPr>
        <a:xfrm>
          <a:off x="1819627" y="853360"/>
          <a:ext cx="4093809" cy="157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34" tIns="166734" rIns="166734" bIns="166734" numCol="1" spcCol="1270" anchor="ctr" anchorCtr="0">
          <a:noAutofit/>
        </a:bodyPr>
        <a:lstStyle/>
        <a:p>
          <a:pPr marL="0" lvl="0" indent="0" algn="l" defTabSz="711200">
            <a:lnSpc>
              <a:spcPct val="90000"/>
            </a:lnSpc>
            <a:spcBef>
              <a:spcPct val="0"/>
            </a:spcBef>
            <a:spcAft>
              <a:spcPct val="35000"/>
            </a:spcAft>
            <a:buNone/>
          </a:pPr>
          <a:r>
            <a:rPr lang="en-US" sz="1600" kern="1200" dirty="0"/>
            <a:t>Examining the coefficients of this model account for 87.6% of the variation in the Sale Price</a:t>
          </a:r>
        </a:p>
        <a:p>
          <a:pPr marL="0" lvl="0" indent="0" algn="l" defTabSz="711200">
            <a:lnSpc>
              <a:spcPct val="90000"/>
            </a:lnSpc>
            <a:spcBef>
              <a:spcPct val="0"/>
            </a:spcBef>
            <a:spcAft>
              <a:spcPct val="35000"/>
            </a:spcAft>
            <a:buNone/>
          </a:pPr>
          <a:r>
            <a:rPr lang="en-US" sz="1600" kern="1200" dirty="0"/>
            <a:t>Train: 88.8%</a:t>
          </a:r>
        </a:p>
        <a:p>
          <a:pPr marL="0" lvl="0" indent="0" algn="l" defTabSz="711200">
            <a:lnSpc>
              <a:spcPct val="90000"/>
            </a:lnSpc>
            <a:spcBef>
              <a:spcPct val="0"/>
            </a:spcBef>
            <a:spcAft>
              <a:spcPct val="35000"/>
            </a:spcAft>
            <a:buNone/>
          </a:pPr>
          <a:r>
            <a:rPr lang="en-US" sz="1600" kern="1200" dirty="0"/>
            <a:t>Test: 85.6%</a:t>
          </a:r>
        </a:p>
      </dsp:txBody>
      <dsp:txXfrm>
        <a:off x="1819627" y="853360"/>
        <a:ext cx="4093809" cy="1575435"/>
      </dsp:txXfrm>
    </dsp:sp>
    <dsp:sp modelId="{AC8D4FEA-9F21-4B00-BCDB-9B57AD562025}">
      <dsp:nvSpPr>
        <dsp:cNvPr id="0" name=""/>
        <dsp:cNvSpPr/>
      </dsp:nvSpPr>
      <dsp:spPr>
        <a:xfrm>
          <a:off x="0" y="2822654"/>
          <a:ext cx="5913437" cy="15754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D14D3D-1672-479F-B3AF-22F585377FC0}">
      <dsp:nvSpPr>
        <dsp:cNvPr id="0" name=""/>
        <dsp:cNvSpPr/>
      </dsp:nvSpPr>
      <dsp:spPr>
        <a:xfrm>
          <a:off x="476569" y="3177127"/>
          <a:ext cx="866489" cy="866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65E787-EB73-44DE-BC06-521C7A02DB46}">
      <dsp:nvSpPr>
        <dsp:cNvPr id="0" name=""/>
        <dsp:cNvSpPr/>
      </dsp:nvSpPr>
      <dsp:spPr>
        <a:xfrm>
          <a:off x="1819627" y="2822654"/>
          <a:ext cx="4093809" cy="157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34" tIns="166734" rIns="166734" bIns="166734" numCol="1" spcCol="1270" anchor="ctr" anchorCtr="0">
          <a:noAutofit/>
        </a:bodyPr>
        <a:lstStyle/>
        <a:p>
          <a:pPr marL="0" lvl="0" indent="0" algn="l" defTabSz="711200">
            <a:lnSpc>
              <a:spcPct val="90000"/>
            </a:lnSpc>
            <a:spcBef>
              <a:spcPct val="0"/>
            </a:spcBef>
            <a:spcAft>
              <a:spcPct val="35000"/>
            </a:spcAft>
            <a:buNone/>
          </a:pPr>
          <a:r>
            <a:rPr lang="en-US" sz="1600" kern="1200" dirty="0"/>
            <a:t>The model predicts sale price within a margin of $ 22,942 (RMSE)</a:t>
          </a:r>
        </a:p>
      </dsp:txBody>
      <dsp:txXfrm>
        <a:off x="1819627" y="2822654"/>
        <a:ext cx="4093809" cy="15754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7/9/20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7/9/20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4025-93E3-7142-A423-9E5F5E5AEF1D}"/>
              </a:ext>
            </a:extLst>
          </p:cNvPr>
          <p:cNvSpPr>
            <a:spLocks noGrp="1"/>
          </p:cNvSpPr>
          <p:nvPr>
            <p:ph type="ctrTitle"/>
          </p:nvPr>
        </p:nvSpPr>
        <p:spPr/>
        <p:txBody>
          <a:bodyPr/>
          <a:lstStyle/>
          <a:p>
            <a:r>
              <a:rPr lang="en-US" dirty="0"/>
              <a:t>AMES HOUSING PROJECT</a:t>
            </a:r>
          </a:p>
        </p:txBody>
      </p:sp>
      <p:sp>
        <p:nvSpPr>
          <p:cNvPr id="3" name="Subtitle 2">
            <a:extLst>
              <a:ext uri="{FF2B5EF4-FFF2-40B4-BE49-F238E27FC236}">
                <a16:creationId xmlns:a16="http://schemas.microsoft.com/office/drawing/2014/main" id="{2CE8FB95-9E72-0F47-8042-8A174ED9555A}"/>
              </a:ext>
            </a:extLst>
          </p:cNvPr>
          <p:cNvSpPr>
            <a:spLocks noGrp="1"/>
          </p:cNvSpPr>
          <p:nvPr>
            <p:ph type="subTitle" idx="1"/>
          </p:nvPr>
        </p:nvSpPr>
        <p:spPr/>
        <p:txBody>
          <a:bodyPr/>
          <a:lstStyle/>
          <a:p>
            <a:r>
              <a:rPr lang="en-US" dirty="0"/>
              <a:t>MODELING HOUSING DATA FOR AMES, IOWA Using Regression Techniques</a:t>
            </a:r>
          </a:p>
        </p:txBody>
      </p:sp>
    </p:spTree>
    <p:extLst>
      <p:ext uri="{BB962C8B-B14F-4D97-AF65-F5344CB8AC3E}">
        <p14:creationId xmlns:p14="http://schemas.microsoft.com/office/powerpoint/2010/main" val="3388991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3" name="Picture 5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5" name="Straight Connector 5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9" name="Rectangle 58">
            <a:extLst>
              <a:ext uri="{FF2B5EF4-FFF2-40B4-BE49-F238E27FC236}">
                <a16:creationId xmlns:a16="http://schemas.microsoft.com/office/drawing/2014/main" id="{BD89ECFB-8421-4BB8-A23D-8B8D151F8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911EB7-93CE-44FF-973F-B25ECF5DF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2750FD4-43C0-4749-8B2C-F3D87F2E1C12}"/>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Roof  Type</a:t>
            </a:r>
          </a:p>
        </p:txBody>
      </p:sp>
      <p:cxnSp>
        <p:nvCxnSpPr>
          <p:cNvPr id="63" name="Straight Connector 62">
            <a:extLst>
              <a:ext uri="{FF2B5EF4-FFF2-40B4-BE49-F238E27FC236}">
                <a16:creationId xmlns:a16="http://schemas.microsoft.com/office/drawing/2014/main" id="{72870A17-34CA-4FF4-8777-CE7D7B986B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ext Placeholder 3">
            <a:extLst>
              <a:ext uri="{FF2B5EF4-FFF2-40B4-BE49-F238E27FC236}">
                <a16:creationId xmlns:a16="http://schemas.microsoft.com/office/drawing/2014/main" id="{B8BB7A4F-9190-414E-868B-6E3AF0C732E8}"/>
              </a:ext>
            </a:extLst>
          </p:cNvPr>
          <p:cNvSpPr>
            <a:spLocks noGrp="1"/>
          </p:cNvSpPr>
          <p:nvPr>
            <p:ph type="body" sz="half" idx="2"/>
          </p:nvPr>
        </p:nvSpPr>
        <p:spPr>
          <a:xfrm>
            <a:off x="485695" y="3531204"/>
            <a:ext cx="3026557" cy="1603844"/>
          </a:xfrm>
        </p:spPr>
        <p:txBody>
          <a:bodyPr vert="horz" lIns="91440" tIns="91440" rIns="91440" bIns="91440" rtlCol="0">
            <a:normAutofit/>
          </a:bodyPr>
          <a:lstStyle/>
          <a:p>
            <a:r>
              <a:rPr lang="en-US" sz="1600" cap="all" dirty="0"/>
              <a:t>Gable Styled Roofs Have the overall largest negative effect on home sale price</a:t>
            </a:r>
          </a:p>
        </p:txBody>
      </p:sp>
      <p:grpSp>
        <p:nvGrpSpPr>
          <p:cNvPr id="65" name="Group 64">
            <a:extLst>
              <a:ext uri="{FF2B5EF4-FFF2-40B4-BE49-F238E27FC236}">
                <a16:creationId xmlns:a16="http://schemas.microsoft.com/office/drawing/2014/main" id="{34B79B4F-74AA-4B58-BBD2-2C3804928D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0638" y="482171"/>
            <a:ext cx="7560115" cy="5149101"/>
            <a:chOff x="7463258" y="583365"/>
            <a:chExt cx="7560115" cy="5181928"/>
          </a:xfrm>
        </p:grpSpPr>
        <p:sp>
          <p:nvSpPr>
            <p:cNvPr id="66" name="Rectangle 65">
              <a:extLst>
                <a:ext uri="{FF2B5EF4-FFF2-40B4-BE49-F238E27FC236}">
                  <a16:creationId xmlns:a16="http://schemas.microsoft.com/office/drawing/2014/main" id="{FE994EF0-F368-43B3-9BF0-442E33BC3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478E81-F333-452C-B354-06E13FB0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4E4C1088-922B-4744-BB37-5D47AEA4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ell phone&#10;&#10;Description automatically generated">
            <a:extLst>
              <a:ext uri="{FF2B5EF4-FFF2-40B4-BE49-F238E27FC236}">
                <a16:creationId xmlns:a16="http://schemas.microsoft.com/office/drawing/2014/main" id="{ADA05244-36B0-3E4E-B86D-C7F06BF34268}"/>
              </a:ext>
            </a:extLst>
          </p:cNvPr>
          <p:cNvPicPr>
            <a:picLocks noGrp="1" noChangeAspect="1"/>
          </p:cNvPicPr>
          <p:nvPr>
            <p:ph type="pic" idx="1"/>
          </p:nvPr>
        </p:nvPicPr>
        <p:blipFill rotWithShape="1">
          <a:blip r:embed="rId3"/>
          <a:srcRect l="13009" r="13012" b="2"/>
          <a:stretch/>
        </p:blipFill>
        <p:spPr>
          <a:xfrm>
            <a:off x="4631115" y="1327955"/>
            <a:ext cx="3059596" cy="3442952"/>
          </a:xfrm>
          <a:prstGeom prst="rect">
            <a:avLst/>
          </a:prstGeom>
        </p:spPr>
      </p:pic>
      <p:pic>
        <p:nvPicPr>
          <p:cNvPr id="8" name="Picture 7" descr="A building with a store on the side of a road&#10;&#10;Description automatically generated">
            <a:extLst>
              <a:ext uri="{FF2B5EF4-FFF2-40B4-BE49-F238E27FC236}">
                <a16:creationId xmlns:a16="http://schemas.microsoft.com/office/drawing/2014/main" id="{E7A7E2AE-C86A-9E46-90E5-93E64C50F341}"/>
              </a:ext>
            </a:extLst>
          </p:cNvPr>
          <p:cNvPicPr>
            <a:picLocks noChangeAspect="1"/>
          </p:cNvPicPr>
          <p:nvPr/>
        </p:nvPicPr>
        <p:blipFill rotWithShape="1">
          <a:blip r:embed="rId4"/>
          <a:srcRect l="23307" r="10487" b="-2"/>
          <a:stretch/>
        </p:blipFill>
        <p:spPr>
          <a:xfrm>
            <a:off x="7849810" y="1327953"/>
            <a:ext cx="3059596" cy="3442955"/>
          </a:xfrm>
          <a:prstGeom prst="rect">
            <a:avLst/>
          </a:prstGeom>
        </p:spPr>
      </p:pic>
      <p:pic>
        <p:nvPicPr>
          <p:cNvPr id="71" name="Picture 70">
            <a:extLst>
              <a:ext uri="{FF2B5EF4-FFF2-40B4-BE49-F238E27FC236}">
                <a16:creationId xmlns:a16="http://schemas.microsoft.com/office/drawing/2014/main" id="{15621CD7-6951-4B76-949B-6D851A2BE4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3" name="Straight Connector 72">
            <a:extLst>
              <a:ext uri="{FF2B5EF4-FFF2-40B4-BE49-F238E27FC236}">
                <a16:creationId xmlns:a16="http://schemas.microsoft.com/office/drawing/2014/main" id="{7AD09E24-F963-4867-8AA6-3D2F8D3C8A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42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8" name="Picture 8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0" name="Straight Connector 8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4" name="Rectangle 9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Placeholder 18" descr="A screenshot of a cell phone&#10;&#10;Description automatically generated">
            <a:extLst>
              <a:ext uri="{FF2B5EF4-FFF2-40B4-BE49-F238E27FC236}">
                <a16:creationId xmlns:a16="http://schemas.microsoft.com/office/drawing/2014/main" id="{DF204FC8-0FF5-5149-87BD-7BBDE18B17B1}"/>
              </a:ext>
            </a:extLst>
          </p:cNvPr>
          <p:cNvPicPr>
            <a:picLocks noGrp="1" noChangeAspect="1"/>
          </p:cNvPicPr>
          <p:nvPr>
            <p:ph type="pic" idx="1"/>
          </p:nvPr>
        </p:nvPicPr>
        <p:blipFill rotWithShape="1">
          <a:blip r:embed="rId3">
            <a:alphaModFix amt="50000"/>
          </a:blip>
          <a:srcRect r="-1" b="32430"/>
          <a:stretch/>
        </p:blipFill>
        <p:spPr>
          <a:xfrm>
            <a:off x="305" y="10"/>
            <a:ext cx="12191695" cy="6857990"/>
          </a:xfrm>
          <a:prstGeom prst="rect">
            <a:avLst/>
          </a:prstGeom>
        </p:spPr>
      </p:pic>
      <p:sp>
        <p:nvSpPr>
          <p:cNvPr id="9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00" name="Rectangle 9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2" name="Title 10">
            <a:extLst>
              <a:ext uri="{FF2B5EF4-FFF2-40B4-BE49-F238E27FC236}">
                <a16:creationId xmlns:a16="http://schemas.microsoft.com/office/drawing/2014/main" id="{F2D79CE4-8994-CD4A-B295-B124620FCC34}"/>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a:t>Location, Location, Location</a:t>
            </a:r>
          </a:p>
        </p:txBody>
      </p:sp>
      <p:cxnSp>
        <p:nvCxnSpPr>
          <p:cNvPr id="102" name="Straight Connector 10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12">
            <a:extLst>
              <a:ext uri="{FF2B5EF4-FFF2-40B4-BE49-F238E27FC236}">
                <a16:creationId xmlns:a16="http://schemas.microsoft.com/office/drawing/2014/main" id="{66C0BE9F-2A28-774B-BC5F-F21D90F5416F}"/>
              </a:ext>
            </a:extLst>
          </p:cNvPr>
          <p:cNvSpPr>
            <a:spLocks noGrp="1"/>
          </p:cNvSpPr>
          <p:nvPr>
            <p:ph type="body" sz="half" idx="2"/>
          </p:nvPr>
        </p:nvSpPr>
        <p:spPr>
          <a:xfrm>
            <a:off x="4976636" y="1193800"/>
            <a:ext cx="6085091" cy="4699000"/>
          </a:xfrm>
        </p:spPr>
        <p:txBody>
          <a:bodyPr vert="horz" lIns="91440" tIns="45720" rIns="91440" bIns="45720" rtlCol="0" anchor="ctr">
            <a:normAutofit/>
          </a:bodyPr>
          <a:lstStyle/>
          <a:p>
            <a:pPr indent="-228600">
              <a:buFont typeface="Arial" panose="020B0604020202020204" pitchFamily="34" charset="0"/>
              <a:buChar char="•"/>
            </a:pPr>
            <a:r>
              <a:rPr lang="en-US"/>
              <a:t>Aside from the physical features of the home, the neighborhood will also have either a beneficial or detrimental effect on the sale price of the home.</a:t>
            </a:r>
          </a:p>
          <a:p>
            <a:pPr indent="-228600">
              <a:buFont typeface="Arial" panose="020B0604020202020204" pitchFamily="34" charset="0"/>
              <a:buChar char="•"/>
            </a:pPr>
            <a:r>
              <a:rPr lang="en-US"/>
              <a:t>The most desirable neighborhoods?</a:t>
            </a:r>
          </a:p>
          <a:p>
            <a:pPr lvl="1" indent="-228600">
              <a:buFont typeface="Arial" panose="020B0604020202020204" pitchFamily="34" charset="0"/>
              <a:buChar char="•"/>
            </a:pPr>
            <a:r>
              <a:rPr lang="en-US"/>
              <a:t>Green Hills</a:t>
            </a:r>
          </a:p>
          <a:p>
            <a:pPr lvl="1" indent="-228600">
              <a:buFont typeface="Arial" panose="020B0604020202020204" pitchFamily="34" charset="0"/>
              <a:buChar char="•"/>
            </a:pPr>
            <a:r>
              <a:rPr lang="en-US"/>
              <a:t>Crawford</a:t>
            </a:r>
          </a:p>
          <a:p>
            <a:pPr lvl="1" indent="-228600">
              <a:buFont typeface="Arial" panose="020B0604020202020204" pitchFamily="34" charset="0"/>
              <a:buChar char="•"/>
            </a:pPr>
            <a:r>
              <a:rPr lang="en-US"/>
              <a:t>Clear Creek</a:t>
            </a:r>
          </a:p>
        </p:txBody>
      </p:sp>
      <p:sp>
        <p:nvSpPr>
          <p:cNvPr id="10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30341620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9D8C-2B8D-E84B-871E-D03550AEABB6}"/>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730D142F-EF35-7B49-BFB1-C9B1F1814E14}"/>
              </a:ext>
            </a:extLst>
          </p:cNvPr>
          <p:cNvSpPr txBox="1"/>
          <p:nvPr/>
        </p:nvSpPr>
        <p:spPr>
          <a:xfrm>
            <a:off x="1476293" y="1997840"/>
            <a:ext cx="9578562" cy="3834550"/>
          </a:xfrm>
          <a:prstGeom prst="rect">
            <a:avLst/>
          </a:prstGeom>
          <a:noFill/>
        </p:spPr>
        <p:txBody>
          <a:bodyPr wrap="square" numCol="3" rtlCol="0">
            <a:spAutoFit/>
          </a:bodyPr>
          <a:lstStyle/>
          <a:p>
            <a:r>
              <a:rPr lang="en-US" dirty="0"/>
              <a:t>For a homeowner looking to make changes to an existing home, the biggest impact to the home sale price would be generated by increasing the overall living area, where, all else being constant, each additional square foot added is expected to increase the home sale price by $138.  </a:t>
            </a:r>
          </a:p>
          <a:p>
            <a:endParaRPr lang="en-US" dirty="0"/>
          </a:p>
          <a:p>
            <a:endParaRPr lang="en-US" dirty="0"/>
          </a:p>
          <a:p>
            <a:endParaRPr lang="en-US" dirty="0"/>
          </a:p>
          <a:p>
            <a:r>
              <a:rPr lang="en-US" dirty="0"/>
              <a:t>For a potential homeowner, the neighborhood, overall material quality, and overall livable square footage would be among the most important factors to consider when calculating price.  </a:t>
            </a:r>
          </a:p>
          <a:p>
            <a:endParaRPr lang="en-US" dirty="0"/>
          </a:p>
          <a:p>
            <a:endParaRPr lang="en-US" dirty="0"/>
          </a:p>
          <a:p>
            <a:endParaRPr lang="en-US" dirty="0"/>
          </a:p>
          <a:p>
            <a:endParaRPr lang="en-US" dirty="0"/>
          </a:p>
          <a:p>
            <a:endParaRPr lang="en-US" dirty="0"/>
          </a:p>
          <a:p>
            <a:endParaRPr lang="en-US" dirty="0"/>
          </a:p>
          <a:p>
            <a:endParaRPr lang="en-US" dirty="0"/>
          </a:p>
          <a:p>
            <a:r>
              <a:rPr lang="en-US" dirty="0"/>
              <a:t>A viable strategy for a real estate developer would be to buy a lot in the desirable Green Hills Neighborhood and build a house with as large a footprint as possible</a:t>
            </a:r>
          </a:p>
          <a:p>
            <a:endParaRPr lang="en-US" dirty="0"/>
          </a:p>
        </p:txBody>
      </p:sp>
    </p:spTree>
    <p:extLst>
      <p:ext uri="{BB962C8B-B14F-4D97-AF65-F5344CB8AC3E}">
        <p14:creationId xmlns:p14="http://schemas.microsoft.com/office/powerpoint/2010/main" val="3417171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EF73-0C77-D24F-A00B-E159AF00FCF9}"/>
              </a:ext>
            </a:extLst>
          </p:cNvPr>
          <p:cNvSpPr>
            <a:spLocks noGrp="1"/>
          </p:cNvSpPr>
          <p:nvPr>
            <p:ph type="title"/>
          </p:nvPr>
        </p:nvSpPr>
        <p:spPr/>
        <p:txBody>
          <a:bodyPr/>
          <a:lstStyle/>
          <a:p>
            <a:r>
              <a:rPr lang="en-US" dirty="0"/>
              <a:t>Further Recommendations</a:t>
            </a:r>
          </a:p>
        </p:txBody>
      </p:sp>
      <p:sp>
        <p:nvSpPr>
          <p:cNvPr id="3" name="Text Placeholder 2">
            <a:extLst>
              <a:ext uri="{FF2B5EF4-FFF2-40B4-BE49-F238E27FC236}">
                <a16:creationId xmlns:a16="http://schemas.microsoft.com/office/drawing/2014/main" id="{38A6A0D4-D734-344D-93EF-9F6DAF8456EF}"/>
              </a:ext>
            </a:extLst>
          </p:cNvPr>
          <p:cNvSpPr>
            <a:spLocks noGrp="1"/>
          </p:cNvSpPr>
          <p:nvPr>
            <p:ph type="body" idx="1"/>
          </p:nvPr>
        </p:nvSpPr>
        <p:spPr/>
        <p:txBody>
          <a:bodyPr>
            <a:normAutofit fontScale="92500" lnSpcReduction="10000"/>
          </a:bodyPr>
          <a:lstStyle/>
          <a:p>
            <a:r>
              <a:rPr lang="en-US" dirty="0"/>
              <a:t>Due to time constraints, I was unfortunately unable to engineer as many features as I would like and I would be interested in seeing the comparative differences between Lot Size and Square footage and plotting this interaction in the model.</a:t>
            </a:r>
          </a:p>
        </p:txBody>
      </p:sp>
    </p:spTree>
    <p:extLst>
      <p:ext uri="{BB962C8B-B14F-4D97-AF65-F5344CB8AC3E}">
        <p14:creationId xmlns:p14="http://schemas.microsoft.com/office/powerpoint/2010/main" val="156755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CEE07-2F63-E941-B1AA-F3BF699F905A}"/>
              </a:ext>
            </a:extLst>
          </p:cNvPr>
          <p:cNvSpPr>
            <a:spLocks noGrp="1"/>
          </p:cNvSpPr>
          <p:nvPr>
            <p:ph type="ctrTitle"/>
          </p:nvPr>
        </p:nvSpPr>
        <p:spPr>
          <a:xfrm>
            <a:off x="1546221" y="2008047"/>
            <a:ext cx="9099255" cy="1699250"/>
          </a:xfrm>
        </p:spPr>
        <p:txBody>
          <a:bodyPr anchor="ctr">
            <a:normAutofit/>
          </a:bodyPr>
          <a:lstStyle/>
          <a:p>
            <a:pPr algn="ctr"/>
            <a:r>
              <a:rPr lang="en-US" sz="2800" dirty="0">
                <a:solidFill>
                  <a:srgbClr val="454545"/>
                </a:solidFill>
              </a:rPr>
              <a:t>What are the best predictors of Home Value in Ames Iowa?</a:t>
            </a:r>
            <a:endParaRPr lang="en-US" sz="2400" dirty="0">
              <a:solidFill>
                <a:srgbClr val="454545"/>
              </a:solidFill>
            </a:endParaRPr>
          </a:p>
        </p:txBody>
      </p:sp>
      <p:sp>
        <p:nvSpPr>
          <p:cNvPr id="3" name="Subtitle 2">
            <a:extLst>
              <a:ext uri="{FF2B5EF4-FFF2-40B4-BE49-F238E27FC236}">
                <a16:creationId xmlns:a16="http://schemas.microsoft.com/office/drawing/2014/main" id="{9043E745-5014-834A-B6E2-0B35E52AAA9D}"/>
              </a:ext>
            </a:extLst>
          </p:cNvPr>
          <p:cNvSpPr>
            <a:spLocks noGrp="1"/>
          </p:cNvSpPr>
          <p:nvPr>
            <p:ph type="subTitle" idx="1"/>
          </p:nvPr>
        </p:nvSpPr>
        <p:spPr>
          <a:xfrm>
            <a:off x="1546221" y="1231026"/>
            <a:ext cx="9120954" cy="744373"/>
          </a:xfrm>
        </p:spPr>
        <p:txBody>
          <a:bodyPr>
            <a:normAutofit/>
          </a:bodyPr>
          <a:lstStyle/>
          <a:p>
            <a:pPr algn="ctr"/>
            <a:r>
              <a:rPr lang="en-US" dirty="0">
                <a:solidFill>
                  <a:schemeClr val="accent1"/>
                </a:solidFill>
              </a:rPr>
              <a:t>Problem Statement:</a:t>
            </a:r>
          </a:p>
        </p:txBody>
      </p:sp>
      <p:pic>
        <p:nvPicPr>
          <p:cNvPr id="18" name="Picture 17">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86294B-AD11-9743-99B5-BA3FD4C4090F}"/>
              </a:ext>
            </a:extLst>
          </p:cNvPr>
          <p:cNvSpPr txBox="1"/>
          <p:nvPr/>
        </p:nvSpPr>
        <p:spPr>
          <a:xfrm>
            <a:off x="3327662" y="3642085"/>
            <a:ext cx="5062194" cy="646331"/>
          </a:xfrm>
          <a:prstGeom prst="rect">
            <a:avLst/>
          </a:prstGeom>
          <a:noFill/>
        </p:spPr>
        <p:txBody>
          <a:bodyPr wrap="square" rtlCol="0">
            <a:spAutoFit/>
          </a:bodyPr>
          <a:lstStyle/>
          <a:p>
            <a:pPr algn="ctr"/>
            <a:r>
              <a:rPr lang="en-US" dirty="0">
                <a:solidFill>
                  <a:schemeClr val="bg1"/>
                </a:solidFill>
              </a:rPr>
              <a:t> Guidelines for buyers, sellers, developers, and everyone in between.</a:t>
            </a:r>
          </a:p>
        </p:txBody>
      </p:sp>
    </p:spTree>
    <p:extLst>
      <p:ext uri="{BB962C8B-B14F-4D97-AF65-F5344CB8AC3E}">
        <p14:creationId xmlns:p14="http://schemas.microsoft.com/office/powerpoint/2010/main" val="15788754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7" name="Rectangle 8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9" name="Picture 8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1" name="Straight Connector 8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8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5" name="Rectangle 89">
            <a:extLst>
              <a:ext uri="{FF2B5EF4-FFF2-40B4-BE49-F238E27FC236}">
                <a16:creationId xmlns:a16="http://schemas.microsoft.com/office/drawing/2014/main" id="{7C70BFDB-979D-4D01-8764-154458F98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91">
            <a:extLst>
              <a:ext uri="{FF2B5EF4-FFF2-40B4-BE49-F238E27FC236}">
                <a16:creationId xmlns:a16="http://schemas.microsoft.com/office/drawing/2014/main" id="{45FCB5B7-E85D-4C9D-AE9B-2B04C20D7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07" name="Group 93">
            <a:extLst>
              <a:ext uri="{FF2B5EF4-FFF2-40B4-BE49-F238E27FC236}">
                <a16:creationId xmlns:a16="http://schemas.microsoft.com/office/drawing/2014/main" id="{4C48EA7D-6DFA-4BAB-B557-0D500356BE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632239" y="482171"/>
            <a:chExt cx="4074533" cy="5149101"/>
          </a:xfrm>
        </p:grpSpPr>
        <p:sp>
          <p:nvSpPr>
            <p:cNvPr id="95" name="Rectangle 94">
              <a:extLst>
                <a:ext uri="{FF2B5EF4-FFF2-40B4-BE49-F238E27FC236}">
                  <a16:creationId xmlns:a16="http://schemas.microsoft.com/office/drawing/2014/main" id="{0A792C74-3AEF-46D7-BB84-FE0A1C9FD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9"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3F01C4D-F010-44B1-B80D-DE6D0036F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8"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66DEDBC9-7E02-4AC1-84C0-28900C560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77965"/>
            <a:ext cx="3124515"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5D8167BA-4647-4588-9EF8-AFA0496DC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0359"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5172FDEA-A7AE-F34E-8B1B-EAABA175615F}"/>
              </a:ext>
            </a:extLst>
          </p:cNvPr>
          <p:cNvSpPr>
            <a:spLocks noGrp="1"/>
          </p:cNvSpPr>
          <p:nvPr>
            <p:ph type="title"/>
          </p:nvPr>
        </p:nvSpPr>
        <p:spPr>
          <a:xfrm>
            <a:off x="5188043" y="804520"/>
            <a:ext cx="5550355" cy="1049235"/>
          </a:xfrm>
        </p:spPr>
        <p:txBody>
          <a:bodyPr vert="horz" lIns="91440" tIns="45720" rIns="91440" bIns="45720" rtlCol="0" anchor="t">
            <a:normAutofit/>
          </a:bodyPr>
          <a:lstStyle/>
          <a:p>
            <a:r>
              <a:rPr lang="en-US"/>
              <a:t>Methodology</a:t>
            </a:r>
            <a:endParaRPr lang="en-US" dirty="0"/>
          </a:p>
        </p:txBody>
      </p:sp>
      <p:pic>
        <p:nvPicPr>
          <p:cNvPr id="8" name="Picture 7" descr="A close up of a logo&#10;&#10;Description automatically generated">
            <a:extLst>
              <a:ext uri="{FF2B5EF4-FFF2-40B4-BE49-F238E27FC236}">
                <a16:creationId xmlns:a16="http://schemas.microsoft.com/office/drawing/2014/main" id="{176655E9-1724-4C4F-AD8C-47956D10130F}"/>
              </a:ext>
            </a:extLst>
          </p:cNvPr>
          <p:cNvPicPr>
            <a:picLocks noChangeAspect="1"/>
          </p:cNvPicPr>
          <p:nvPr/>
        </p:nvPicPr>
        <p:blipFill rotWithShape="1">
          <a:blip r:embed="rId3"/>
          <a:srcRect t="5773" r="1" b="11355"/>
          <a:stretch/>
        </p:blipFill>
        <p:spPr>
          <a:xfrm>
            <a:off x="1285438" y="1116351"/>
            <a:ext cx="2799103" cy="3866160"/>
          </a:xfrm>
          <a:prstGeom prst="rect">
            <a:avLst/>
          </a:prstGeom>
        </p:spPr>
      </p:pic>
      <p:sp>
        <p:nvSpPr>
          <p:cNvPr id="6" name="Text Placeholder 5">
            <a:extLst>
              <a:ext uri="{FF2B5EF4-FFF2-40B4-BE49-F238E27FC236}">
                <a16:creationId xmlns:a16="http://schemas.microsoft.com/office/drawing/2014/main" id="{F1FF1491-B79B-F846-A3A7-BB24181E978B}"/>
              </a:ext>
            </a:extLst>
          </p:cNvPr>
          <p:cNvSpPr>
            <a:spLocks noGrp="1"/>
          </p:cNvSpPr>
          <p:nvPr>
            <p:ph type="body" sz="half" idx="2"/>
          </p:nvPr>
        </p:nvSpPr>
        <p:spPr>
          <a:xfrm>
            <a:off x="5188043" y="2015732"/>
            <a:ext cx="5550355" cy="3450613"/>
          </a:xfrm>
        </p:spPr>
        <p:txBody>
          <a:bodyPr vert="horz" lIns="91440" tIns="45720" rIns="91440" bIns="45720" rtlCol="0" anchor="t">
            <a:normAutofit/>
          </a:bodyPr>
          <a:lstStyle/>
          <a:p>
            <a:pPr indent="-228600">
              <a:buFont typeface="Arial" panose="020B0604020202020204" pitchFamily="34" charset="0"/>
              <a:buChar char="•"/>
            </a:pPr>
            <a:endParaRPr lang="en-US" dirty="0"/>
          </a:p>
          <a:p>
            <a:pPr indent="-228600">
              <a:buFont typeface="Arial" panose="020B0604020202020204" pitchFamily="34" charset="0"/>
              <a:buChar char="•"/>
            </a:pPr>
            <a:r>
              <a:rPr lang="en-US" dirty="0"/>
              <a:t>As many people in the room are aware, the dataset we have for the Ames Iowa location is large, and a bit overwhelming at first, see fig</a:t>
            </a:r>
          </a:p>
          <a:p>
            <a:pPr indent="-228600">
              <a:buFont typeface="Arial" panose="020B0604020202020204" pitchFamily="34" charset="0"/>
              <a:buChar char="•"/>
            </a:pPr>
            <a:r>
              <a:rPr lang="en-US" dirty="0"/>
              <a:t>The basic process I adopted was train, test, repeat.</a:t>
            </a:r>
          </a:p>
          <a:p>
            <a:pPr indent="-228600">
              <a:buFont typeface="Arial" panose="020B0604020202020204" pitchFamily="34" charset="0"/>
              <a:buChar char="•"/>
            </a:pPr>
            <a:r>
              <a:rPr lang="en-US" dirty="0"/>
              <a:t>While the initial dataset included 80 different features, through trial and error, checking the effect on the model and the variance inflation factor, I narrowed it down to 46</a:t>
            </a:r>
          </a:p>
          <a:p>
            <a:pPr indent="-228600">
              <a:buFont typeface="Arial" panose="020B0604020202020204" pitchFamily="34" charset="0"/>
              <a:buChar char="•"/>
            </a:pPr>
            <a:endParaRPr lang="en-US" dirty="0"/>
          </a:p>
        </p:txBody>
      </p:sp>
      <p:pic>
        <p:nvPicPr>
          <p:cNvPr id="102" name="Picture 101">
            <a:extLst>
              <a:ext uri="{FF2B5EF4-FFF2-40B4-BE49-F238E27FC236}">
                <a16:creationId xmlns:a16="http://schemas.microsoft.com/office/drawing/2014/main" id="{BAC44D98-B853-4420-8ED4-E3792706D4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4" name="Straight Connector 103">
            <a:extLst>
              <a:ext uri="{FF2B5EF4-FFF2-40B4-BE49-F238E27FC236}">
                <a16:creationId xmlns:a16="http://schemas.microsoft.com/office/drawing/2014/main" id="{46625410-A0A9-42B8-96F9-540C7C42CB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908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0" name="Picture 79">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 name="Straight Connector 81">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7F5183C-A26A-4229-984A-7FCEB7EE2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6" name="Rectangle 85">
            <a:extLst>
              <a:ext uri="{FF2B5EF4-FFF2-40B4-BE49-F238E27FC236}">
                <a16:creationId xmlns:a16="http://schemas.microsoft.com/office/drawing/2014/main" id="{88011AB3-F298-489B-9CDC-E4D0C6BF7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BB644495-DD06-45AD-AA80-247F03A33D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D6EC006-6BDF-B54B-A561-5656A74232D7}"/>
              </a:ext>
            </a:extLst>
          </p:cNvPr>
          <p:cNvSpPr>
            <a:spLocks noGrp="1"/>
          </p:cNvSpPr>
          <p:nvPr>
            <p:ph type="title"/>
          </p:nvPr>
        </p:nvSpPr>
        <p:spPr>
          <a:xfrm>
            <a:off x="656623" y="804520"/>
            <a:ext cx="2830940" cy="1049235"/>
          </a:xfrm>
        </p:spPr>
        <p:txBody>
          <a:bodyPr vert="horz" lIns="91440" tIns="45720" rIns="91440" bIns="45720" rtlCol="0" anchor="t">
            <a:normAutofit/>
          </a:bodyPr>
          <a:lstStyle/>
          <a:p>
            <a:r>
              <a:rPr lang="en-US" dirty="0"/>
              <a:t>Lasso CV</a:t>
            </a:r>
          </a:p>
        </p:txBody>
      </p:sp>
      <p:sp>
        <p:nvSpPr>
          <p:cNvPr id="90" name="Rectangle 89">
            <a:extLst>
              <a:ext uri="{FF2B5EF4-FFF2-40B4-BE49-F238E27FC236}">
                <a16:creationId xmlns:a16="http://schemas.microsoft.com/office/drawing/2014/main" id="{97ECE6F9-C5A2-4F4F-960C-6971D0612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2D2F897D-9F6C-E044-9B38-799C2EDA17B4}"/>
              </a:ext>
            </a:extLst>
          </p:cNvPr>
          <p:cNvSpPr>
            <a:spLocks noGrp="1"/>
          </p:cNvSpPr>
          <p:nvPr>
            <p:ph type="body" sz="half" idx="2"/>
          </p:nvPr>
        </p:nvSpPr>
        <p:spPr>
          <a:xfrm>
            <a:off x="656624" y="2015732"/>
            <a:ext cx="2828026" cy="3287567"/>
          </a:xfrm>
        </p:spPr>
        <p:txBody>
          <a:bodyPr vert="horz" lIns="91440" tIns="45720" rIns="91440" bIns="45720" rtlCol="0" anchor="t">
            <a:normAutofit lnSpcReduction="10000"/>
          </a:bodyPr>
          <a:lstStyle/>
          <a:p>
            <a:pPr indent="-228600">
              <a:buFont typeface="Arial" panose="020B0604020202020204" pitchFamily="34" charset="0"/>
              <a:buChar char="•"/>
            </a:pPr>
            <a:r>
              <a:rPr lang="en-US" dirty="0"/>
              <a:t>Predicted Price Vs Actual Price is a straight diagonal line</a:t>
            </a:r>
          </a:p>
          <a:p>
            <a:pPr indent="-228600">
              <a:buFont typeface="Arial" panose="020B0604020202020204" pitchFamily="34" charset="0"/>
              <a:buChar char="•"/>
            </a:pPr>
            <a:r>
              <a:rPr lang="en-US" dirty="0"/>
              <a:t>Residuals Histogram is roughly normal</a:t>
            </a:r>
          </a:p>
          <a:p>
            <a:pPr indent="-228600">
              <a:buFont typeface="Arial" panose="020B0604020202020204" pitchFamily="34" charset="0"/>
              <a:buChar char="•"/>
            </a:pPr>
            <a:r>
              <a:rPr lang="en-US" dirty="0"/>
              <a:t>Residuals vs Predictions is showing more of a pattern than the Linear Regression model</a:t>
            </a:r>
          </a:p>
          <a:p>
            <a:pPr indent="-228600">
              <a:buFont typeface="Arial" panose="020B0604020202020204" pitchFamily="34" charset="0"/>
              <a:buChar char="•"/>
            </a:pPr>
            <a:endParaRPr lang="en-US" dirty="0"/>
          </a:p>
        </p:txBody>
      </p:sp>
      <p:grpSp>
        <p:nvGrpSpPr>
          <p:cNvPr id="92" name="Group 91">
            <a:extLst>
              <a:ext uri="{FF2B5EF4-FFF2-40B4-BE49-F238E27FC236}">
                <a16:creationId xmlns:a16="http://schemas.microsoft.com/office/drawing/2014/main" id="{2816CFF4-7965-45A1-8E21-056F9AE41A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93" name="Rectangle 92">
              <a:extLst>
                <a:ext uri="{FF2B5EF4-FFF2-40B4-BE49-F238E27FC236}">
                  <a16:creationId xmlns:a16="http://schemas.microsoft.com/office/drawing/2014/main" id="{4D532C27-BB17-4043-95BB-B193D9175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F36FCA3-855B-4C42-871A-CE32957E6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0105ED54-B9E7-4A77-A906-6931E7BC1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13984"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social media post&#10;&#10;Description automatically generated">
            <a:extLst>
              <a:ext uri="{FF2B5EF4-FFF2-40B4-BE49-F238E27FC236}">
                <a16:creationId xmlns:a16="http://schemas.microsoft.com/office/drawing/2014/main" id="{655713FE-7DD0-AD45-8913-5CC522123227}"/>
              </a:ext>
            </a:extLst>
          </p:cNvPr>
          <p:cNvPicPr>
            <a:picLocks noChangeAspect="1"/>
          </p:cNvPicPr>
          <p:nvPr/>
        </p:nvPicPr>
        <p:blipFill rotWithShape="1">
          <a:blip r:embed="rId3"/>
          <a:srcRect l="1924" r="30251" b="-6"/>
          <a:stretch/>
        </p:blipFill>
        <p:spPr>
          <a:xfrm>
            <a:off x="4615683" y="1142388"/>
            <a:ext cx="3880765" cy="3819484"/>
          </a:xfrm>
          <a:prstGeom prst="rect">
            <a:avLst/>
          </a:prstGeom>
        </p:spPr>
      </p:pic>
      <p:pic>
        <p:nvPicPr>
          <p:cNvPr id="9" name="Picture Placeholder 8" descr="A picture containing text&#10;&#10;Description automatically generated">
            <a:extLst>
              <a:ext uri="{FF2B5EF4-FFF2-40B4-BE49-F238E27FC236}">
                <a16:creationId xmlns:a16="http://schemas.microsoft.com/office/drawing/2014/main" id="{F2FCF710-BF20-6F41-A645-119994AD1568}"/>
              </a:ext>
            </a:extLst>
          </p:cNvPr>
          <p:cNvPicPr>
            <a:picLocks noGrp="1" noChangeAspect="1"/>
          </p:cNvPicPr>
          <p:nvPr>
            <p:ph type="pic" idx="1"/>
          </p:nvPr>
        </p:nvPicPr>
        <p:blipFill rotWithShape="1">
          <a:blip r:embed="rId4"/>
          <a:srcRect l="7740" r="25128" b="1"/>
          <a:stretch/>
        </p:blipFill>
        <p:spPr>
          <a:xfrm>
            <a:off x="8863284" y="1124571"/>
            <a:ext cx="1852593" cy="1842033"/>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6A8D97FD-AF19-7A4D-8C8E-AEC984A13323}"/>
              </a:ext>
            </a:extLst>
          </p:cNvPr>
          <p:cNvPicPr>
            <a:picLocks noChangeAspect="1"/>
          </p:cNvPicPr>
          <p:nvPr/>
        </p:nvPicPr>
        <p:blipFill rotWithShape="1">
          <a:blip r:embed="rId5"/>
          <a:srcRect t="1949" r="-5" b="-5"/>
          <a:stretch/>
        </p:blipFill>
        <p:spPr>
          <a:xfrm>
            <a:off x="8660174" y="3318819"/>
            <a:ext cx="2255303" cy="1476075"/>
          </a:xfrm>
          <a:prstGeom prst="rect">
            <a:avLst/>
          </a:prstGeom>
        </p:spPr>
      </p:pic>
      <p:pic>
        <p:nvPicPr>
          <p:cNvPr id="98" name="Picture 97">
            <a:extLst>
              <a:ext uri="{FF2B5EF4-FFF2-40B4-BE49-F238E27FC236}">
                <a16:creationId xmlns:a16="http://schemas.microsoft.com/office/drawing/2014/main" id="{84ACBFAF-EDCF-4F5A-9E73-1D74270EF5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0" name="Straight Connector 99">
            <a:extLst>
              <a:ext uri="{FF2B5EF4-FFF2-40B4-BE49-F238E27FC236}">
                <a16:creationId xmlns:a16="http://schemas.microsoft.com/office/drawing/2014/main" id="{BA5E64BC-15F3-4902-B20F-A77B48A006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96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2" name="Picture 41">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4" name="Straight Connector 43">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7F5183C-A26A-4229-984A-7FCEB7EE2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8" name="Rectangle 47">
            <a:extLst>
              <a:ext uri="{FF2B5EF4-FFF2-40B4-BE49-F238E27FC236}">
                <a16:creationId xmlns:a16="http://schemas.microsoft.com/office/drawing/2014/main" id="{88011AB3-F298-489B-9CDC-E4D0C6BF7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BB644495-DD06-45AD-AA80-247F03A33D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D6EC006-6BDF-B54B-A561-5656A74232D7}"/>
              </a:ext>
            </a:extLst>
          </p:cNvPr>
          <p:cNvSpPr>
            <a:spLocks noGrp="1"/>
          </p:cNvSpPr>
          <p:nvPr>
            <p:ph type="title"/>
          </p:nvPr>
        </p:nvSpPr>
        <p:spPr>
          <a:xfrm>
            <a:off x="656623" y="804520"/>
            <a:ext cx="2830940" cy="1049235"/>
          </a:xfrm>
        </p:spPr>
        <p:txBody>
          <a:bodyPr vert="horz" lIns="91440" tIns="45720" rIns="91440" bIns="45720" rtlCol="0" anchor="t">
            <a:normAutofit/>
          </a:bodyPr>
          <a:lstStyle/>
          <a:p>
            <a:r>
              <a:rPr lang="en-US" dirty="0"/>
              <a:t>Ridge Regression</a:t>
            </a:r>
          </a:p>
        </p:txBody>
      </p:sp>
      <p:sp>
        <p:nvSpPr>
          <p:cNvPr id="52" name="Rectangle 51">
            <a:extLst>
              <a:ext uri="{FF2B5EF4-FFF2-40B4-BE49-F238E27FC236}">
                <a16:creationId xmlns:a16="http://schemas.microsoft.com/office/drawing/2014/main" id="{97ECE6F9-C5A2-4F4F-960C-6971D0612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2D2F897D-9F6C-E044-9B38-799C2EDA17B4}"/>
              </a:ext>
            </a:extLst>
          </p:cNvPr>
          <p:cNvSpPr>
            <a:spLocks noGrp="1"/>
          </p:cNvSpPr>
          <p:nvPr>
            <p:ph type="body" sz="half" idx="2"/>
          </p:nvPr>
        </p:nvSpPr>
        <p:spPr>
          <a:xfrm>
            <a:off x="656624" y="2015732"/>
            <a:ext cx="2828026" cy="3287567"/>
          </a:xfrm>
        </p:spPr>
        <p:txBody>
          <a:bodyPr vert="horz" lIns="91440" tIns="45720" rIns="91440" bIns="45720" rtlCol="0" anchor="t">
            <a:normAutofit/>
          </a:bodyPr>
          <a:lstStyle/>
          <a:p>
            <a:pPr indent="-228600">
              <a:buFont typeface="Arial" panose="020B0604020202020204" pitchFamily="34" charset="0"/>
              <a:buChar char="•"/>
            </a:pPr>
            <a:r>
              <a:rPr lang="en-US" dirty="0"/>
              <a:t>Predicted Price Vs Actual Price is a straight diagonal line</a:t>
            </a:r>
          </a:p>
          <a:p>
            <a:pPr indent="-228600">
              <a:buFont typeface="Arial" panose="020B0604020202020204" pitchFamily="34" charset="0"/>
              <a:buChar char="•"/>
            </a:pPr>
            <a:r>
              <a:rPr lang="en-US" dirty="0"/>
              <a:t>Residuals Histogram shows a right skew</a:t>
            </a:r>
          </a:p>
          <a:p>
            <a:pPr indent="-228600">
              <a:buFont typeface="Arial" panose="020B0604020202020204" pitchFamily="34" charset="0"/>
              <a:buChar char="•"/>
            </a:pPr>
            <a:r>
              <a:rPr lang="en-US" dirty="0"/>
              <a:t>Residuals vs Predictions is not showing a strong pattern</a:t>
            </a:r>
          </a:p>
          <a:p>
            <a:pPr indent="-228600">
              <a:buFont typeface="Arial" panose="020B0604020202020204" pitchFamily="34" charset="0"/>
              <a:buChar char="•"/>
            </a:pPr>
            <a:endParaRPr lang="en-US" dirty="0"/>
          </a:p>
        </p:txBody>
      </p:sp>
      <p:grpSp>
        <p:nvGrpSpPr>
          <p:cNvPr id="54" name="Group 53">
            <a:extLst>
              <a:ext uri="{FF2B5EF4-FFF2-40B4-BE49-F238E27FC236}">
                <a16:creationId xmlns:a16="http://schemas.microsoft.com/office/drawing/2014/main" id="{2816CFF4-7965-45A1-8E21-056F9AE41A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55" name="Rectangle 54">
              <a:extLst>
                <a:ext uri="{FF2B5EF4-FFF2-40B4-BE49-F238E27FC236}">
                  <a16:creationId xmlns:a16="http://schemas.microsoft.com/office/drawing/2014/main" id="{4D532C27-BB17-4043-95BB-B193D9175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F36FCA3-855B-4C42-871A-CE32957E6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0105ED54-B9E7-4A77-A906-6931E7BC1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13984"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social media post&#10;&#10;Description automatically generated">
            <a:extLst>
              <a:ext uri="{FF2B5EF4-FFF2-40B4-BE49-F238E27FC236}">
                <a16:creationId xmlns:a16="http://schemas.microsoft.com/office/drawing/2014/main" id="{31711E73-49CB-6A44-88D2-9F64A7587703}"/>
              </a:ext>
            </a:extLst>
          </p:cNvPr>
          <p:cNvPicPr>
            <a:picLocks noChangeAspect="1"/>
          </p:cNvPicPr>
          <p:nvPr/>
        </p:nvPicPr>
        <p:blipFill>
          <a:blip r:embed="rId3"/>
          <a:stretch>
            <a:fillRect/>
          </a:stretch>
        </p:blipFill>
        <p:spPr>
          <a:xfrm>
            <a:off x="4615683" y="1756925"/>
            <a:ext cx="3880765" cy="2590410"/>
          </a:xfrm>
          <a:prstGeom prst="rect">
            <a:avLst/>
          </a:prstGeom>
        </p:spPr>
      </p:pic>
      <p:pic>
        <p:nvPicPr>
          <p:cNvPr id="9" name="Picture Placeholder 8" descr="A close up of text on a white background&#10;&#10;Description automatically generated">
            <a:extLst>
              <a:ext uri="{FF2B5EF4-FFF2-40B4-BE49-F238E27FC236}">
                <a16:creationId xmlns:a16="http://schemas.microsoft.com/office/drawing/2014/main" id="{D2B26920-FC53-C940-97D8-D25906BEF0F8}"/>
              </a:ext>
            </a:extLst>
          </p:cNvPr>
          <p:cNvPicPr>
            <a:picLocks noGrp="1" noChangeAspect="1"/>
          </p:cNvPicPr>
          <p:nvPr>
            <p:ph type="pic" idx="1"/>
          </p:nvPr>
        </p:nvPicPr>
        <p:blipFill>
          <a:blip r:embed="rId4"/>
          <a:srcRect l="25944" r="25944"/>
          <a:stretch>
            <a:fillRect/>
          </a:stretch>
        </p:blipFill>
        <p:spPr>
          <a:xfrm>
            <a:off x="9125732" y="1124571"/>
            <a:ext cx="1327698" cy="1842033"/>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29C09DBC-B37A-3241-BEB5-B9568CF6696C}"/>
              </a:ext>
            </a:extLst>
          </p:cNvPr>
          <p:cNvPicPr>
            <a:picLocks noChangeAspect="1"/>
          </p:cNvPicPr>
          <p:nvPr/>
        </p:nvPicPr>
        <p:blipFill>
          <a:blip r:embed="rId5"/>
          <a:stretch>
            <a:fillRect/>
          </a:stretch>
        </p:blipFill>
        <p:spPr>
          <a:xfrm>
            <a:off x="8660174" y="3304149"/>
            <a:ext cx="2255303" cy="1505414"/>
          </a:xfrm>
          <a:prstGeom prst="rect">
            <a:avLst/>
          </a:prstGeom>
        </p:spPr>
      </p:pic>
      <p:pic>
        <p:nvPicPr>
          <p:cNvPr id="60" name="Picture 59">
            <a:extLst>
              <a:ext uri="{FF2B5EF4-FFF2-40B4-BE49-F238E27FC236}">
                <a16:creationId xmlns:a16="http://schemas.microsoft.com/office/drawing/2014/main" id="{84ACBFAF-EDCF-4F5A-9E73-1D74270EF5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2" name="Straight Connector 61">
            <a:extLst>
              <a:ext uri="{FF2B5EF4-FFF2-40B4-BE49-F238E27FC236}">
                <a16:creationId xmlns:a16="http://schemas.microsoft.com/office/drawing/2014/main" id="{BA5E64BC-15F3-4902-B20F-A77B48A006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57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4" name="Picture 93">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6" name="Straight Connector 95">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F5183C-A26A-4229-984A-7FCEB7EE2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0" name="Rectangle 99">
            <a:extLst>
              <a:ext uri="{FF2B5EF4-FFF2-40B4-BE49-F238E27FC236}">
                <a16:creationId xmlns:a16="http://schemas.microsoft.com/office/drawing/2014/main" id="{88011AB3-F298-489B-9CDC-E4D0C6BF7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BB644495-DD06-45AD-AA80-247F03A33D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D6EC006-6BDF-B54B-A561-5656A74232D7}"/>
              </a:ext>
            </a:extLst>
          </p:cNvPr>
          <p:cNvSpPr>
            <a:spLocks noGrp="1"/>
          </p:cNvSpPr>
          <p:nvPr>
            <p:ph type="title"/>
          </p:nvPr>
        </p:nvSpPr>
        <p:spPr>
          <a:xfrm>
            <a:off x="656623" y="804520"/>
            <a:ext cx="2830940" cy="1049235"/>
          </a:xfrm>
        </p:spPr>
        <p:txBody>
          <a:bodyPr vert="horz" lIns="91440" tIns="45720" rIns="91440" bIns="45720" rtlCol="0" anchor="t">
            <a:normAutofit/>
          </a:bodyPr>
          <a:lstStyle/>
          <a:p>
            <a:r>
              <a:rPr lang="en-US" dirty="0"/>
              <a:t>Linear Regression</a:t>
            </a:r>
          </a:p>
        </p:txBody>
      </p:sp>
      <p:sp>
        <p:nvSpPr>
          <p:cNvPr id="104" name="Rectangle 103">
            <a:extLst>
              <a:ext uri="{FF2B5EF4-FFF2-40B4-BE49-F238E27FC236}">
                <a16:creationId xmlns:a16="http://schemas.microsoft.com/office/drawing/2014/main" id="{97ECE6F9-C5A2-4F4F-960C-6971D0612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2D2F897D-9F6C-E044-9B38-799C2EDA17B4}"/>
              </a:ext>
            </a:extLst>
          </p:cNvPr>
          <p:cNvSpPr>
            <a:spLocks noGrp="1"/>
          </p:cNvSpPr>
          <p:nvPr>
            <p:ph type="body" sz="half" idx="2"/>
          </p:nvPr>
        </p:nvSpPr>
        <p:spPr>
          <a:xfrm>
            <a:off x="656624" y="2015732"/>
            <a:ext cx="2828026" cy="3287567"/>
          </a:xfrm>
        </p:spPr>
        <p:txBody>
          <a:bodyPr vert="horz" lIns="91440" tIns="45720" rIns="91440" bIns="45720" rtlCol="0" anchor="t">
            <a:normAutofit/>
          </a:bodyPr>
          <a:lstStyle/>
          <a:p>
            <a:pPr indent="-228600">
              <a:buFont typeface="Arial" panose="020B0604020202020204" pitchFamily="34" charset="0"/>
              <a:buChar char="•"/>
            </a:pPr>
            <a:r>
              <a:rPr lang="en-US" dirty="0"/>
              <a:t>Predicted Price Vs Actual Price is a straight diagonal line</a:t>
            </a:r>
          </a:p>
          <a:p>
            <a:pPr indent="-228600">
              <a:buFont typeface="Arial" panose="020B0604020202020204" pitchFamily="34" charset="0"/>
              <a:buChar char="•"/>
            </a:pPr>
            <a:r>
              <a:rPr lang="en-US" dirty="0"/>
              <a:t>Histogram is roughly normal</a:t>
            </a:r>
          </a:p>
          <a:p>
            <a:pPr indent="-228600">
              <a:buFont typeface="Arial" panose="020B0604020202020204" pitchFamily="34" charset="0"/>
              <a:buChar char="•"/>
            </a:pPr>
            <a:r>
              <a:rPr lang="en-US" dirty="0"/>
              <a:t>Residuals vs Predictions is not showing a strong pattern</a:t>
            </a:r>
          </a:p>
          <a:p>
            <a:pPr indent="-228600">
              <a:buFont typeface="Arial" panose="020B0604020202020204" pitchFamily="34" charset="0"/>
              <a:buChar char="•"/>
            </a:pPr>
            <a:endParaRPr lang="en-US" dirty="0"/>
          </a:p>
        </p:txBody>
      </p:sp>
      <p:grpSp>
        <p:nvGrpSpPr>
          <p:cNvPr id="106" name="Group 105">
            <a:extLst>
              <a:ext uri="{FF2B5EF4-FFF2-40B4-BE49-F238E27FC236}">
                <a16:creationId xmlns:a16="http://schemas.microsoft.com/office/drawing/2014/main" id="{2816CFF4-7965-45A1-8E21-056F9AE41A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107" name="Rectangle 106">
              <a:extLst>
                <a:ext uri="{FF2B5EF4-FFF2-40B4-BE49-F238E27FC236}">
                  <a16:creationId xmlns:a16="http://schemas.microsoft.com/office/drawing/2014/main" id="{4D532C27-BB17-4043-95BB-B193D9175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F36FCA3-855B-4C42-871A-CE32957E6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0105ED54-B9E7-4A77-A906-6931E7BC1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13984"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social media post&#10;&#10;Description automatically generated">
            <a:extLst>
              <a:ext uri="{FF2B5EF4-FFF2-40B4-BE49-F238E27FC236}">
                <a16:creationId xmlns:a16="http://schemas.microsoft.com/office/drawing/2014/main" id="{49F1DAD7-E7F5-9840-8161-DE39D2A8649D}"/>
              </a:ext>
            </a:extLst>
          </p:cNvPr>
          <p:cNvPicPr>
            <a:picLocks noChangeAspect="1"/>
          </p:cNvPicPr>
          <p:nvPr/>
        </p:nvPicPr>
        <p:blipFill>
          <a:blip r:embed="rId3"/>
          <a:stretch>
            <a:fillRect/>
          </a:stretch>
        </p:blipFill>
        <p:spPr>
          <a:xfrm>
            <a:off x="4425375" y="1503871"/>
            <a:ext cx="4647051" cy="3101906"/>
          </a:xfrm>
          <a:prstGeom prst="rect">
            <a:avLst/>
          </a:prstGeom>
        </p:spPr>
      </p:pic>
      <p:pic>
        <p:nvPicPr>
          <p:cNvPr id="8" name="Picture 7">
            <a:extLst>
              <a:ext uri="{FF2B5EF4-FFF2-40B4-BE49-F238E27FC236}">
                <a16:creationId xmlns:a16="http://schemas.microsoft.com/office/drawing/2014/main" id="{96289BF8-280B-8844-AC5E-CFC154B2FFF5}"/>
              </a:ext>
            </a:extLst>
          </p:cNvPr>
          <p:cNvPicPr>
            <a:picLocks noChangeAspect="1"/>
          </p:cNvPicPr>
          <p:nvPr/>
        </p:nvPicPr>
        <p:blipFill rotWithShape="1">
          <a:blip r:embed="rId4"/>
          <a:srcRect l="12228" r="23651"/>
          <a:stretch/>
        </p:blipFill>
        <p:spPr>
          <a:xfrm>
            <a:off x="8904839" y="1124571"/>
            <a:ext cx="1769483" cy="1842033"/>
          </a:xfrm>
          <a:prstGeom prst="rect">
            <a:avLst/>
          </a:prstGeom>
        </p:spPr>
      </p:pic>
      <p:pic>
        <p:nvPicPr>
          <p:cNvPr id="14" name="Picture Placeholder 13" descr="A screenshot of a cell phone&#10;&#10;Description automatically generated">
            <a:extLst>
              <a:ext uri="{FF2B5EF4-FFF2-40B4-BE49-F238E27FC236}">
                <a16:creationId xmlns:a16="http://schemas.microsoft.com/office/drawing/2014/main" id="{4EAD8FCD-1DCD-744A-9ADE-9F0DDA3C02DA}"/>
              </a:ext>
            </a:extLst>
          </p:cNvPr>
          <p:cNvPicPr>
            <a:picLocks noGrp="1" noChangeAspect="1"/>
          </p:cNvPicPr>
          <p:nvPr>
            <p:ph type="pic" idx="1"/>
          </p:nvPr>
        </p:nvPicPr>
        <p:blipFill rotWithShape="1">
          <a:blip r:embed="rId5"/>
          <a:srcRect t="885" r="8" b="6776"/>
          <a:stretch/>
        </p:blipFill>
        <p:spPr>
          <a:xfrm>
            <a:off x="8660174" y="3361758"/>
            <a:ext cx="2255303" cy="1390196"/>
          </a:xfrm>
          <a:prstGeom prst="rect">
            <a:avLst/>
          </a:prstGeom>
        </p:spPr>
      </p:pic>
      <p:pic>
        <p:nvPicPr>
          <p:cNvPr id="112" name="Picture 111">
            <a:extLst>
              <a:ext uri="{FF2B5EF4-FFF2-40B4-BE49-F238E27FC236}">
                <a16:creationId xmlns:a16="http://schemas.microsoft.com/office/drawing/2014/main" id="{84ACBFAF-EDCF-4F5A-9E73-1D74270EF5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4" name="Straight Connector 113">
            <a:extLst>
              <a:ext uri="{FF2B5EF4-FFF2-40B4-BE49-F238E27FC236}">
                <a16:creationId xmlns:a16="http://schemas.microsoft.com/office/drawing/2014/main" id="{BA5E64BC-15F3-4902-B20F-A77B48A006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65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4" name="Rectangle 36">
            <a:extLst>
              <a:ext uri="{FF2B5EF4-FFF2-40B4-BE49-F238E27FC236}">
                <a16:creationId xmlns:a16="http://schemas.microsoft.com/office/drawing/2014/main" id="{1A86B93D-0879-4BC3-B616-90E504482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8">
            <a:extLst>
              <a:ext uri="{FF2B5EF4-FFF2-40B4-BE49-F238E27FC236}">
                <a16:creationId xmlns:a16="http://schemas.microsoft.com/office/drawing/2014/main" id="{720E885D-F4D2-48FD-95D9-DA0751F3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B3D3D4C-01A4-E54F-B464-7872DBC1058A}"/>
              </a:ext>
            </a:extLst>
          </p:cNvPr>
          <p:cNvSpPr>
            <a:spLocks noGrp="1"/>
          </p:cNvSpPr>
          <p:nvPr>
            <p:ph type="title"/>
          </p:nvPr>
        </p:nvSpPr>
        <p:spPr>
          <a:xfrm>
            <a:off x="7555992" y="2307409"/>
            <a:ext cx="3157577" cy="3747316"/>
          </a:xfrm>
        </p:spPr>
        <p:txBody>
          <a:bodyPr vert="horz" lIns="91440" tIns="45720" rIns="91440" bIns="45720" rtlCol="0" anchor="t">
            <a:normAutofit/>
          </a:bodyPr>
          <a:lstStyle/>
          <a:p>
            <a:r>
              <a:rPr lang="en-US" dirty="0"/>
              <a:t>Model Evaluation Metrics</a:t>
            </a:r>
          </a:p>
        </p:txBody>
      </p:sp>
      <p:cxnSp>
        <p:nvCxnSpPr>
          <p:cNvPr id="46" name="Straight Connector 40">
            <a:extLst>
              <a:ext uri="{FF2B5EF4-FFF2-40B4-BE49-F238E27FC236}">
                <a16:creationId xmlns:a16="http://schemas.microsoft.com/office/drawing/2014/main" id="{39EC1CB8-4497-451C-9F6C-6BC9B6505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A599AF7C-8D7E-4D1B-AB28-587084B3DEF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graphicFrame>
        <p:nvGraphicFramePr>
          <p:cNvPr id="47" name="Text Placeholder 3">
            <a:extLst>
              <a:ext uri="{FF2B5EF4-FFF2-40B4-BE49-F238E27FC236}">
                <a16:creationId xmlns:a16="http://schemas.microsoft.com/office/drawing/2014/main" id="{1F0205A4-EDF1-4E80-85E2-0F7590A5733F}"/>
              </a:ext>
            </a:extLst>
          </p:cNvPr>
          <p:cNvGraphicFramePr/>
          <p:nvPr>
            <p:extLst>
              <p:ext uri="{D42A27DB-BD31-4B8C-83A1-F6EECF244321}">
                <p14:modId xmlns:p14="http://schemas.microsoft.com/office/powerpoint/2010/main" val="1935863930"/>
              </p:ext>
            </p:extLst>
          </p:nvPr>
        </p:nvGraphicFramePr>
        <p:xfrm>
          <a:off x="1136347" y="803275"/>
          <a:ext cx="5913437" cy="5251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133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3" name="Picture 6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5" name="Straight Connector 6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9" name="Rectangle 68">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2750FD4-43C0-4749-8B2C-F3D87F2E1C12}"/>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Positive Feature Effects</a:t>
            </a:r>
          </a:p>
        </p:txBody>
      </p:sp>
      <p:sp>
        <p:nvSpPr>
          <p:cNvPr id="73" name="Rectangle 72">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B8BB7A4F-9190-414E-868B-6E3AF0C732E8}"/>
              </a:ext>
            </a:extLst>
          </p:cNvPr>
          <p:cNvSpPr>
            <a:spLocks noGrp="1"/>
          </p:cNvSpPr>
          <p:nvPr>
            <p:ph type="body" sz="half" idx="2"/>
          </p:nvPr>
        </p:nvSpPr>
        <p:spPr>
          <a:xfrm>
            <a:off x="1451581" y="2015732"/>
            <a:ext cx="3526523" cy="3450613"/>
          </a:xfrm>
        </p:spPr>
        <p:txBody>
          <a:bodyPr vert="horz" lIns="91440" tIns="45720" rIns="91440" bIns="45720" rtlCol="0" anchor="t">
            <a:normAutofit/>
          </a:bodyPr>
          <a:lstStyle/>
          <a:p>
            <a:pPr indent="-228600">
              <a:buFont typeface="Arial" panose="020B0604020202020204" pitchFamily="34" charset="0"/>
              <a:buChar char="•"/>
            </a:pPr>
            <a:r>
              <a:rPr lang="en-US" dirty="0"/>
              <a:t>Above Ground Living Area</a:t>
            </a:r>
          </a:p>
          <a:p>
            <a:pPr indent="-228600">
              <a:buFont typeface="Arial" panose="020B0604020202020204" pitchFamily="34" charset="0"/>
              <a:buChar char="•"/>
            </a:pPr>
            <a:r>
              <a:rPr lang="en-US" dirty="0"/>
              <a:t>Overall Quality of Building Materials</a:t>
            </a:r>
          </a:p>
          <a:p>
            <a:pPr indent="-228600">
              <a:buFont typeface="Arial" panose="020B0604020202020204" pitchFamily="34" charset="0"/>
              <a:buChar char="•"/>
            </a:pPr>
            <a:r>
              <a:rPr lang="en-US" dirty="0"/>
              <a:t>Total Basement Square Footage</a:t>
            </a:r>
          </a:p>
        </p:txBody>
      </p:sp>
      <p:grpSp>
        <p:nvGrpSpPr>
          <p:cNvPr id="75" name="Group 74">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76" name="Rectangle 75">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Placeholder 8" descr="A screenshot of a cell phone&#10;&#10;Description automatically generated">
            <a:extLst>
              <a:ext uri="{FF2B5EF4-FFF2-40B4-BE49-F238E27FC236}">
                <a16:creationId xmlns:a16="http://schemas.microsoft.com/office/drawing/2014/main" id="{3F5A9392-F511-7D45-819E-D9F2E8F44B97}"/>
              </a:ext>
            </a:extLst>
          </p:cNvPr>
          <p:cNvPicPr>
            <a:picLocks noGrp="1" noChangeAspect="1"/>
          </p:cNvPicPr>
          <p:nvPr>
            <p:ph type="pic" idx="1"/>
          </p:nvPr>
        </p:nvPicPr>
        <p:blipFill rotWithShape="1">
          <a:blip r:embed="rId3"/>
          <a:srcRect r="1" b="3682"/>
          <a:stretch/>
        </p:blipFill>
        <p:spPr>
          <a:xfrm>
            <a:off x="5872449" y="829979"/>
            <a:ext cx="5344772" cy="4285718"/>
          </a:xfrm>
          <a:prstGeom prst="rect">
            <a:avLst/>
          </a:prstGeom>
        </p:spPr>
      </p:pic>
      <p:pic>
        <p:nvPicPr>
          <p:cNvPr id="79" name="Picture 78">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1" name="Straight Connector 80">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65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4" name="Rectangle 43">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2750FD4-43C0-4749-8B2C-F3D87F2E1C12}"/>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Negative Feature Effects</a:t>
            </a:r>
          </a:p>
        </p:txBody>
      </p:sp>
      <p:sp>
        <p:nvSpPr>
          <p:cNvPr id="48" name="Rectangle 47">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B8BB7A4F-9190-414E-868B-6E3AF0C732E8}"/>
              </a:ext>
            </a:extLst>
          </p:cNvPr>
          <p:cNvSpPr>
            <a:spLocks noGrp="1"/>
          </p:cNvSpPr>
          <p:nvPr>
            <p:ph type="body" sz="half" idx="2"/>
          </p:nvPr>
        </p:nvSpPr>
        <p:spPr>
          <a:xfrm>
            <a:off x="1451581" y="2015732"/>
            <a:ext cx="3526523" cy="3450613"/>
          </a:xfrm>
        </p:spPr>
        <p:txBody>
          <a:bodyPr vert="horz" lIns="91440" tIns="45720" rIns="91440" bIns="45720" rtlCol="0" anchor="t">
            <a:normAutofit/>
          </a:bodyPr>
          <a:lstStyle/>
          <a:p>
            <a:pPr indent="-228600">
              <a:buFont typeface="Arial" panose="020B0604020202020204" pitchFamily="34" charset="0"/>
              <a:buChar char="•"/>
            </a:pPr>
            <a:r>
              <a:rPr lang="en-US" dirty="0"/>
              <a:t>Gabled Roof</a:t>
            </a:r>
          </a:p>
          <a:p>
            <a:pPr indent="-228600">
              <a:buFont typeface="Arial" panose="020B0604020202020204" pitchFamily="34" charset="0"/>
              <a:buChar char="•"/>
            </a:pPr>
            <a:r>
              <a:rPr lang="en-US" dirty="0"/>
              <a:t>Hip Style Roof</a:t>
            </a:r>
          </a:p>
          <a:p>
            <a:pPr indent="-228600">
              <a:buFont typeface="Arial" panose="020B0604020202020204" pitchFamily="34" charset="0"/>
              <a:buChar char="•"/>
            </a:pPr>
            <a:r>
              <a:rPr lang="en-US" dirty="0"/>
              <a:t>Mansard Style Roof</a:t>
            </a:r>
          </a:p>
        </p:txBody>
      </p:sp>
      <p:grpSp>
        <p:nvGrpSpPr>
          <p:cNvPr id="50" name="Group 49">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51" name="Rectangle 50">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Placeholder 7" descr="A screenshot of a cell phone&#10;&#10;Description automatically generated">
            <a:extLst>
              <a:ext uri="{FF2B5EF4-FFF2-40B4-BE49-F238E27FC236}">
                <a16:creationId xmlns:a16="http://schemas.microsoft.com/office/drawing/2014/main" id="{A0949F0A-C369-DB4C-A446-0E8DC15F2358}"/>
              </a:ext>
            </a:extLst>
          </p:cNvPr>
          <p:cNvPicPr>
            <a:picLocks noGrp="1" noChangeAspect="1"/>
          </p:cNvPicPr>
          <p:nvPr>
            <p:ph type="pic" idx="1"/>
          </p:nvPr>
        </p:nvPicPr>
        <p:blipFill rotWithShape="1">
          <a:blip r:embed="rId3"/>
          <a:srcRect t="3681" r="1" b="1"/>
          <a:stretch/>
        </p:blipFill>
        <p:spPr>
          <a:xfrm>
            <a:off x="6093926" y="1116345"/>
            <a:ext cx="4821551" cy="3866172"/>
          </a:xfrm>
          <a:prstGeom prst="rect">
            <a:avLst/>
          </a:prstGeom>
        </p:spPr>
      </p:pic>
      <p:pic>
        <p:nvPicPr>
          <p:cNvPr id="54" name="Picture 53">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2433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98</TotalTime>
  <Words>488</Words>
  <Application>Microsoft Macintosh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Gallery</vt:lpstr>
      <vt:lpstr>AMES HOUSING PROJECT</vt:lpstr>
      <vt:lpstr>What are the best predictors of Home Value in Ames Iowa?</vt:lpstr>
      <vt:lpstr>Methodology</vt:lpstr>
      <vt:lpstr>Lasso CV</vt:lpstr>
      <vt:lpstr>Ridge Regression</vt:lpstr>
      <vt:lpstr>Linear Regression</vt:lpstr>
      <vt:lpstr>Model Evaluation Metrics</vt:lpstr>
      <vt:lpstr>Positive Feature Effects</vt:lpstr>
      <vt:lpstr>Negative Feature Effects</vt:lpstr>
      <vt:lpstr>Roof  Type</vt:lpstr>
      <vt:lpstr>Location, Location, Location</vt:lpstr>
      <vt:lpstr>Conclusion:</vt:lpstr>
      <vt:lpstr>Further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PROJECT</dc:title>
  <dc:creator>Karl Duane</dc:creator>
  <cp:lastModifiedBy>Karl Duane</cp:lastModifiedBy>
  <cp:revision>6</cp:revision>
  <dcterms:created xsi:type="dcterms:W3CDTF">2020-07-10T13:48:06Z</dcterms:created>
  <dcterms:modified xsi:type="dcterms:W3CDTF">2020-07-10T15:26:29Z</dcterms:modified>
</cp:coreProperties>
</file>